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71" r:id="rId3"/>
    <p:sldId id="257" r:id="rId4"/>
    <p:sldId id="263" r:id="rId5"/>
    <p:sldId id="258" r:id="rId6"/>
    <p:sldId id="259" r:id="rId7"/>
    <p:sldId id="260" r:id="rId8"/>
    <p:sldId id="261" r:id="rId9"/>
    <p:sldId id="262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0A4B2-F355-40A3-A924-04982FA914AE}" type="datetimeFigureOut">
              <a:rPr lang="ro-RO" smtClean="0"/>
              <a:pPr/>
              <a:t>31.03.2022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0D68EA-BE08-407A-BD98-4B4FE3B8B548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xmlns="" val="3580580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A46C3-5A55-4FAE-B401-FB73956BEB53}" type="datetime1">
              <a:rPr lang="en-US" smtClean="0"/>
              <a:pPr/>
              <a:t>3/31/2022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D18F-9BEA-45BB-9223-3C1040AF1322}" type="datetime1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EFF2-CF98-46B2-BDC4-8EE841CB4BB8}" type="datetime1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9E3B-2739-4714-9647-401F50903A64}" type="datetime1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2D57-8B46-4EE8-B974-8F9A327436FF}" type="datetime1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8206-7325-461D-8736-97E5906ACAA3}" type="datetime1">
              <a:rPr lang="en-US" smtClean="0"/>
              <a:pPr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BE213-1E6C-44AE-826C-09F8B9ED3C18}" type="datetime1">
              <a:rPr lang="en-US" smtClean="0"/>
              <a:pPr/>
              <a:t>3/31/2022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1FE06-1F20-4128-B09C-03D493646FAD}" type="datetime1">
              <a:rPr lang="en-US" smtClean="0"/>
              <a:pPr/>
              <a:t>3/31/2022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6BAAF-AC1C-4BEC-9F9F-1C96C759B55C}" type="datetime1">
              <a:rPr lang="en-US" smtClean="0"/>
              <a:pPr/>
              <a:t>3/31/2022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EEE42-68EC-4A3C-B1D8-4EF7EBE2927C}" type="datetime1">
              <a:rPr lang="en-US" smtClean="0"/>
              <a:pPr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FA88-FF4C-4EF6-ABA5-F19321475956}" type="datetime1">
              <a:rPr lang="en-US" smtClean="0"/>
              <a:pPr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3102439-A0E9-4062-8E61-774664BA97CD}" type="datetime1">
              <a:rPr lang="en-US" smtClean="0"/>
              <a:pPr/>
              <a:t>3/31/2022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772400" cy="2228850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Testul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docimologic</a:t>
            </a:r>
            <a:r>
              <a:rPr lang="ro-RO" smtClean="0">
                <a:latin typeface="Arial" pitchFamily="34" charset="0"/>
                <a:cs typeface="Arial" pitchFamily="34" charset="0"/>
              </a:rPr>
              <a:t/>
            </a:r>
            <a:br>
              <a:rPr lang="ro-RO" smtClean="0">
                <a:latin typeface="Arial" pitchFamily="34" charset="0"/>
                <a:cs typeface="Arial" pitchFamily="34" charset="0"/>
              </a:rPr>
            </a:br>
            <a:r>
              <a:rPr lang="ro-RO" dirty="0" smtClean="0">
                <a:latin typeface="Arial" pitchFamily="34" charset="0"/>
                <a:cs typeface="Arial" pitchFamily="34" charset="0"/>
              </a:rPr>
              <a:t/>
            </a:r>
            <a:br>
              <a:rPr lang="ro-RO" dirty="0" smtClean="0">
                <a:latin typeface="Arial" pitchFamily="34" charset="0"/>
                <a:cs typeface="Arial" pitchFamily="34" charset="0"/>
              </a:rPr>
            </a:br>
            <a:endParaRPr lang="ro-RO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/>
          <a:lstStyle/>
          <a:p>
            <a:r>
              <a:rPr lang="ro-RO" sz="3200" dirty="0" smtClean="0">
                <a:solidFill>
                  <a:prstClr val="black"/>
                </a:solidFill>
              </a:rPr>
              <a:t>Itemii testului docimologic</a:t>
            </a:r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305800" cy="4876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o-RO" sz="2400" b="1" dirty="0" smtClean="0">
                <a:latin typeface="Arial" pitchFamily="34" charset="0"/>
                <a:cs typeface="Arial" pitchFamily="34" charset="0"/>
              </a:rPr>
              <a:t>Itemii semiobiectivi: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Solicită elevului elaborarea unui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2.1.</a:t>
            </a:r>
            <a:r>
              <a:rPr lang="vi-VN" sz="2400" u="sng" dirty="0" smtClean="0">
                <a:latin typeface="Arial" pitchFamily="34" charset="0"/>
                <a:cs typeface="Arial" pitchFamily="34" charset="0"/>
              </a:rPr>
              <a:t>răspuns scurt </a:t>
            </a:r>
            <a:r>
              <a:rPr lang="ro-RO" sz="2400" u="sng" dirty="0" smtClean="0">
                <a:latin typeface="Arial" pitchFamily="34" charset="0"/>
                <a:cs typeface="Arial" pitchFamily="34" charset="0"/>
              </a:rPr>
              <a:t>/ de completare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sau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2.2. </a:t>
            </a:r>
            <a:r>
              <a:rPr lang="vi-VN" sz="2400" u="sng" dirty="0" smtClean="0">
                <a:latin typeface="Arial" pitchFamily="34" charset="0"/>
                <a:cs typeface="Arial" pitchFamily="34" charset="0"/>
              </a:rPr>
              <a:t>răspunsul la întrebări structurate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vi-VN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	2.1. </a:t>
            </a:r>
            <a:r>
              <a:rPr lang="it-IT" sz="2400" u="sng" dirty="0" smtClean="0">
                <a:latin typeface="Arial" pitchFamily="34" charset="0"/>
                <a:cs typeface="Arial" pitchFamily="34" charset="0"/>
              </a:rPr>
              <a:t>Itemi cu răspuns scurt si de completare 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- presupun</a:t>
            </a:r>
          </a:p>
          <a:p>
            <a:pPr>
              <a:buNone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formularea de către elev a unui răspuns în totalitatea</a:t>
            </a:r>
          </a:p>
          <a:p>
            <a:pPr>
              <a:buNone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lui sau doar ca o parte componentă a unei afirma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ț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ii</a:t>
            </a:r>
          </a:p>
          <a:p>
            <a:pPr>
              <a:buNone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incomplete. </a:t>
            </a:r>
            <a:endParaRPr lang="ro-RO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o-RO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Răspunsul elevului este </a:t>
            </a: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limitat ca formă,</a:t>
            </a:r>
            <a:r>
              <a:rPr lang="ro-RO" sz="2400" b="1" dirty="0" smtClean="0">
                <a:latin typeface="Arial" pitchFamily="34" charset="0"/>
                <a:cs typeface="Arial" pitchFamily="34" charset="0"/>
              </a:rPr>
              <a:t> spațiu sau conținut 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prin natura sarcinii de lucru.</a:t>
            </a:r>
            <a:endParaRPr lang="ro-RO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/>
          <a:lstStyle/>
          <a:p>
            <a:r>
              <a:rPr lang="ro-RO" sz="3200" dirty="0" smtClean="0">
                <a:solidFill>
                  <a:prstClr val="black"/>
                </a:solidFill>
              </a:rPr>
              <a:t>Itemii testului docimologic</a:t>
            </a:r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2.2. </a:t>
            </a:r>
            <a:r>
              <a:rPr lang="vi-VN" sz="2400" u="sng" dirty="0" smtClean="0">
                <a:latin typeface="Arial" pitchFamily="34" charset="0"/>
                <a:cs typeface="Arial" pitchFamily="34" charset="0"/>
              </a:rPr>
              <a:t>Întrebările structurate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– semnifică sarcini de lucru bazate pe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mai multe sub-întrebări, legate între ele printr-un element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comun. </a:t>
            </a:r>
            <a:endParaRPr lang="ro-RO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o-RO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o-RO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Se pleacă de la un material stimul (texte, date,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diagrame, hăr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ț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i etc.), pe baza căruia se delimitează un set de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sub-întrebări, care oferă cadrul elaborării răspunsului.</a:t>
            </a:r>
            <a:endParaRPr lang="ro-RO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772400" cy="1143000"/>
          </a:xfrm>
        </p:spPr>
        <p:txBody>
          <a:bodyPr>
            <a:normAutofit/>
          </a:bodyPr>
          <a:lstStyle/>
          <a:p>
            <a:r>
              <a:rPr lang="ro-RO" sz="3200" dirty="0" smtClean="0">
                <a:solidFill>
                  <a:prstClr val="black"/>
                </a:solidFill>
              </a:rPr>
              <a:t>Itemii testului docimologic</a:t>
            </a:r>
            <a:endParaRPr lang="ro-RO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o-RO" sz="2400" b="1" dirty="0" smtClean="0">
                <a:latin typeface="Arial" pitchFamily="34" charset="0"/>
                <a:cs typeface="Arial" pitchFamily="34" charset="0"/>
              </a:rPr>
              <a:t>Itemii subiectivi</a:t>
            </a:r>
          </a:p>
          <a:p>
            <a:pPr>
              <a:buNone/>
            </a:pPr>
            <a:endParaRPr lang="ro-RO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o-RO" sz="2400" u="sng" dirty="0" smtClean="0">
                <a:latin typeface="Arial" pitchFamily="34" charset="0"/>
                <a:cs typeface="Arial" pitchFamily="34" charset="0"/>
              </a:rPr>
              <a:t>3.1. Rezolvarea de probleme 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surprinde capacitatea elevilor de aplicare a informațiilor si exersare a gândirii convergente sau 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divergente. </a:t>
            </a:r>
            <a:endParaRPr lang="ro-RO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Elaborarea si rezolvarea problemelor necesită mai mult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timp si uneori implică si existen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ț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a unor resurse materiale.</a:t>
            </a:r>
            <a:endParaRPr lang="ro-RO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o-RO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	Se au în vedere </a:t>
            </a:r>
            <a:r>
              <a:rPr lang="ro-RO" sz="2400" b="1" dirty="0" smtClean="0">
                <a:latin typeface="Arial" pitchFamily="34" charset="0"/>
                <a:cs typeface="Arial" pitchFamily="34" charset="0"/>
              </a:rPr>
              <a:t>situații problemă 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care necesită activarea abilităților de gândire și uneori a imaginației.</a:t>
            </a:r>
            <a:endParaRPr lang="ro-RO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772400" cy="1143000"/>
          </a:xfrm>
        </p:spPr>
        <p:txBody>
          <a:bodyPr/>
          <a:lstStyle/>
          <a:p>
            <a:r>
              <a:rPr lang="ro-RO" sz="3200" dirty="0" smtClean="0">
                <a:solidFill>
                  <a:prstClr val="black"/>
                </a:solidFill>
              </a:rPr>
              <a:t>Itemii testului docimologic</a:t>
            </a:r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vi-VN" sz="2400" u="sng" dirty="0" smtClean="0">
                <a:latin typeface="Arial" pitchFamily="34" charset="0"/>
                <a:cs typeface="Arial" pitchFamily="34" charset="0"/>
              </a:rPr>
              <a:t>3.2. Itemi de tip</a:t>
            </a:r>
            <a:r>
              <a:rPr lang="vi-VN" sz="2400" b="1" u="sng" dirty="0" smtClean="0">
                <a:latin typeface="Arial" pitchFamily="34" charset="0"/>
                <a:cs typeface="Arial" pitchFamily="34" charset="0"/>
              </a:rPr>
              <a:t> eseu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- solicită construirea unui răspuns liber în acord cu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anumite cerințe.</a:t>
            </a:r>
          </a:p>
          <a:p>
            <a:pPr>
              <a:buNone/>
            </a:pPr>
            <a:endParaRPr lang="ro-RO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	Eseul poate fi limitat din punctul de vedere al volumului la un număr de rânduri sau cuvinte, din punctul de vedere al timpului, sau cu ambele tipuri de limitări.</a:t>
            </a:r>
          </a:p>
          <a:p>
            <a:pPr>
              <a:buNone/>
            </a:pPr>
            <a:endParaRPr lang="ro-RO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	</a:t>
            </a:r>
            <a:endParaRPr lang="ro-RO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772400" cy="1143000"/>
          </a:xfrm>
        </p:spPr>
        <p:txBody>
          <a:bodyPr/>
          <a:lstStyle/>
          <a:p>
            <a:r>
              <a:rPr lang="ro-RO" sz="3200" dirty="0" smtClean="0">
                <a:solidFill>
                  <a:prstClr val="black"/>
                </a:solidFill>
              </a:rPr>
              <a:t>Itemii testului docimologic</a:t>
            </a:r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	Eseul poate fi, din punctul de vedere al libertății autorului, de două tipuri:</a:t>
            </a:r>
          </a:p>
          <a:p>
            <a:pPr>
              <a:buNone/>
            </a:pPr>
            <a:endParaRPr lang="ro-RO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o-RO" sz="2400" u="sng" dirty="0" smtClean="0">
                <a:latin typeface="Arial" pitchFamily="34" charset="0"/>
                <a:cs typeface="Arial" pitchFamily="34" charset="0"/>
              </a:rPr>
              <a:t>Structurat </a:t>
            </a:r>
            <a:r>
              <a:rPr lang="vi-VN" sz="2400" u="sng" dirty="0" smtClean="0">
                <a:latin typeface="Arial" pitchFamily="34" charset="0"/>
                <a:cs typeface="Arial" pitchFamily="34" charset="0"/>
              </a:rPr>
              <a:t>sau semistructurat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, în care răspunsul asteptat este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orientat prin indicii si cerin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ț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e clare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endParaRPr lang="ro-RO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o-RO" sz="2400" u="sng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vi-VN" sz="2400" u="sng" dirty="0" smtClean="0">
                <a:latin typeface="Arial" pitchFamily="34" charset="0"/>
                <a:cs typeface="Arial" pitchFamily="34" charset="0"/>
              </a:rPr>
              <a:t>iber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, adecvat pentru obiective care vizează gândirea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creativă, imagina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ț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ia, originalitatea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ro-RO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772400" cy="1143000"/>
          </a:xfrm>
        </p:spPr>
        <p:txBody>
          <a:bodyPr/>
          <a:lstStyle/>
          <a:p>
            <a:r>
              <a:rPr lang="ro-RO" sz="3200" b="1" dirty="0" smtClean="0">
                <a:solidFill>
                  <a:prstClr val="black"/>
                </a:solidFill>
              </a:rPr>
              <a:t>Obligațiile pentru portofoliul de practică</a:t>
            </a:r>
            <a:endParaRPr lang="ro-RO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vi-VN" sz="2400" i="1" dirty="0" smtClean="0">
                <a:latin typeface="Arial" pitchFamily="34" charset="0"/>
                <a:cs typeface="Arial" pitchFamily="34" charset="0"/>
              </a:rPr>
              <a:t>Colocviul de practică pedagogică și evaluare finală a Modulului psihopedagogic – Nivelul I.</a:t>
            </a:r>
            <a:endParaRPr lang="ro-RO" sz="2400" i="1" dirty="0" smtClean="0">
              <a:latin typeface="Arial" pitchFamily="34" charset="0"/>
              <a:cs typeface="Arial" pitchFamily="34" charset="0"/>
            </a:endParaRPr>
          </a:p>
          <a:p>
            <a:endParaRPr lang="ro-RO" sz="24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2400" dirty="0" smtClean="0">
                <a:latin typeface="Arial" pitchFamily="34" charset="0"/>
                <a:cs typeface="Arial" pitchFamily="34" charset="0"/>
              </a:rPr>
              <a:t>Cursanții vor elabora un portofoliu cu următoarele documente:</a:t>
            </a:r>
            <a:endParaRPr lang="ro-RO" sz="2400" dirty="0" smtClean="0">
              <a:latin typeface="Arial" pitchFamily="34" charset="0"/>
              <a:cs typeface="Arial" pitchFamily="34" charset="0"/>
            </a:endParaRPr>
          </a:p>
          <a:p>
            <a:endParaRPr lang="ro-RO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it-IT" sz="2400" b="1" dirty="0" smtClean="0">
                <a:latin typeface="Arial" pitchFamily="34" charset="0"/>
                <a:cs typeface="Arial" pitchFamily="34" charset="0"/>
              </a:rPr>
              <a:t>3. Un test de evaluare, la disciplina de specialitate, care să conţină tipuri </a:t>
            </a:r>
            <a:r>
              <a:rPr lang="ro-RO" sz="2400" b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iferite de itemi</a:t>
            </a:r>
            <a:r>
              <a:rPr lang="ro-RO" sz="2400" b="1" dirty="0" smtClean="0">
                <a:latin typeface="Arial" pitchFamily="34" charset="0"/>
                <a:cs typeface="Arial" pitchFamily="34" charset="0"/>
              </a:rPr>
              <a:t>.</a:t>
            </a:r>
            <a:endParaRPr lang="ro-RO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200" dirty="0" smtClean="0"/>
              <a:t>Cuprins</a:t>
            </a:r>
            <a:endParaRPr lang="ro-RO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o-RO" dirty="0" smtClean="0">
              <a:latin typeface="Arial" pitchFamily="34" charset="0"/>
              <a:cs typeface="Arial" pitchFamily="34" charset="0"/>
            </a:endParaRPr>
          </a:p>
          <a:p>
            <a:endParaRPr lang="ro-RO" dirty="0" smtClean="0">
              <a:latin typeface="Arial" pitchFamily="34" charset="0"/>
              <a:cs typeface="Arial" pitchFamily="34" charset="0"/>
            </a:endParaRPr>
          </a:p>
          <a:p>
            <a:r>
              <a:rPr lang="ro-RO" sz="2400" dirty="0" smtClean="0">
                <a:latin typeface="Arial" pitchFamily="34" charset="0"/>
                <a:cs typeface="Arial" pitchFamily="34" charset="0"/>
              </a:rPr>
              <a:t>Definiția testului docimologic</a:t>
            </a:r>
          </a:p>
          <a:p>
            <a:endParaRPr lang="ro-RO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o-RO" sz="2400" dirty="0" smtClean="0">
                <a:latin typeface="Arial" pitchFamily="34" charset="0"/>
                <a:cs typeface="Arial" pitchFamily="34" charset="0"/>
              </a:rPr>
              <a:t>Etapele realizării unui test docimologic</a:t>
            </a:r>
          </a:p>
          <a:p>
            <a:endParaRPr lang="ro-RO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o-RO" sz="2400" dirty="0" smtClean="0">
                <a:latin typeface="Arial" pitchFamily="34" charset="0"/>
                <a:cs typeface="Arial" pitchFamily="34" charset="0"/>
              </a:rPr>
              <a:t>Itemii testului docimologic</a:t>
            </a:r>
          </a:p>
          <a:p>
            <a:endParaRPr lang="ro-RO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200" dirty="0" smtClean="0"/>
              <a:t>Definiție</a:t>
            </a:r>
            <a:endParaRPr lang="ro-RO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o-RO" sz="2400" b="1" dirty="0" smtClean="0">
                <a:latin typeface="Arial" pitchFamily="34" charset="0"/>
                <a:cs typeface="Arial" pitchFamily="34" charset="0"/>
              </a:rPr>
              <a:t>			</a:t>
            </a:r>
          </a:p>
          <a:p>
            <a:pPr algn="just">
              <a:buNone/>
            </a:pPr>
            <a:r>
              <a:rPr lang="ro-RO" sz="2400" b="1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Testul docimologic </a:t>
            </a:r>
            <a:endParaRPr lang="ro-RO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24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endParaRPr lang="ro-RO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24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este o probă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complexă, formată dintr-un ansamblu de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sarcini de lucru (itemi), care permit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determinarea gradului de însusire a c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unostin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ț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elor de către elevi sau a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nivelului de dezvoltare a unor capacită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ți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pe bază de măsurători si aprecieri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riguroase.</a:t>
            </a:r>
            <a:endParaRPr lang="ro-RO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200" dirty="0" smtClean="0"/>
              <a:t>Etape ale realizării unui test docimologic</a:t>
            </a:r>
            <a:endParaRPr lang="ro-RO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752600"/>
            <a:ext cx="8229600" cy="48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o-RO" sz="2400" dirty="0" smtClean="0"/>
              <a:t>1. 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Precizarea obiectivelor testului - descrierea motivelor pentru care se elabor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ază testul.</a:t>
            </a:r>
          </a:p>
          <a:p>
            <a:pPr>
              <a:buNone/>
            </a:pPr>
            <a:r>
              <a:rPr lang="it-I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Stabilirea con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ț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inutului (teme, capitole, grup de lecții) din care se va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susține testarea.</a:t>
            </a:r>
          </a:p>
          <a:p>
            <a:pPr>
              <a:buNone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 3. Stabilirea variantelor de itemi - obiectivi, semiobiectivi sau subiectivi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în funcție de obiectivele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sau competențele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 didactice si de conținuturile de învățat.</a:t>
            </a:r>
          </a:p>
          <a:p>
            <a:pPr>
              <a:buNone/>
            </a:pPr>
            <a:r>
              <a:rPr lang="vi-VN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Elaborarea itemilor - operație complexă, corelată 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atât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cu performanțele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prevăzute de obiectivele operaționale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cât și cu competențele din programă.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Această etapă implică și evidențierea unui punctaj care să reflecte o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notare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obiectivă.</a:t>
            </a:r>
          </a:p>
          <a:p>
            <a:pPr>
              <a:buNone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ro-RO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>
            <a:normAutofit/>
          </a:bodyPr>
          <a:lstStyle/>
          <a:p>
            <a:r>
              <a:rPr lang="ro-RO" sz="3200" dirty="0" smtClean="0">
                <a:solidFill>
                  <a:prstClr val="black"/>
                </a:solidFill>
              </a:rPr>
              <a:t>Etape ale realizării unui test docimologic</a:t>
            </a:r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5. Organizarea testului - gruparea itemilor de acelasi tip și estimarea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timpul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ui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 de lucru necesar pentru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rezolvarea probei.</a:t>
            </a:r>
          </a:p>
          <a:p>
            <a:pPr>
              <a:buNone/>
            </a:pPr>
            <a:r>
              <a:rPr lang="it-I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6. 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Cuantificarea testului - atribuirea punctajului pentru rezolvarea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corectă a itemilor.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Punctajul însumat constituie scorul testului, care va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fi apoi transformat în note sau calificative. Fiecărui item i se acordă un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punctaj, în funcție de dificultatea și complexitatea acestuia.</a:t>
            </a:r>
          </a:p>
          <a:p>
            <a:pPr>
              <a:buNone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7. 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Aplicarea si interpretarea testului - administrarea si analiza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rezultatelor testului. Acestei etape îi poate urma una de ajustare a testului.</a:t>
            </a:r>
          </a:p>
          <a:p>
            <a:endParaRPr lang="ro-RO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>
            <a:normAutofit/>
          </a:bodyPr>
          <a:lstStyle/>
          <a:p>
            <a:r>
              <a:rPr lang="ro-RO" sz="3200" dirty="0" smtClean="0"/>
              <a:t>Itemii testului docimologic</a:t>
            </a:r>
            <a:endParaRPr lang="ro-RO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o-RO" sz="2400" b="1" dirty="0" smtClean="0">
                <a:latin typeface="Arial" pitchFamily="34" charset="0"/>
                <a:cs typeface="Arial" pitchFamily="34" charset="0"/>
              </a:rPr>
              <a:t>Itemul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reprezintă elementul constitutiv al testului si poate fi definit într-un sens restrâns și într-un sens larg:</a:t>
            </a:r>
          </a:p>
          <a:p>
            <a:pPr>
              <a:buFont typeface="Wingdings" pitchFamily="2" charset="2"/>
              <a:buChar char="ü"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o-RO" sz="2400" i="1" dirty="0" smtClean="0">
                <a:latin typeface="Arial" pitchFamily="34" charset="0"/>
                <a:cs typeface="Arial" pitchFamily="34" charset="0"/>
              </a:rPr>
              <a:t>în sens restrâns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, itemul reprezintă doar întrebarea, problema sau sarcina de efectuat;</a:t>
            </a:r>
          </a:p>
          <a:p>
            <a:pPr>
              <a:buFont typeface="Wingdings" pitchFamily="2" charset="2"/>
              <a:buChar char="ü"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o-RO" sz="2400" i="1" dirty="0" smtClean="0">
                <a:latin typeface="Arial" pitchFamily="34" charset="0"/>
                <a:cs typeface="Arial" pitchFamily="34" charset="0"/>
              </a:rPr>
              <a:t>în sens larg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, itemul reprezintă întrebarea </a:t>
            </a:r>
            <a:r>
              <a:rPr lang="ro-RO" sz="2400" b="1" dirty="0" smtClean="0">
                <a:latin typeface="Arial" pitchFamily="34" charset="0"/>
                <a:cs typeface="Arial" pitchFamily="34" charset="0"/>
              </a:rPr>
              <a:t>si răspunsul 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asteptat din partea elevilor.</a:t>
            </a:r>
          </a:p>
          <a:p>
            <a:pPr>
              <a:buNone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	Putem spune că de fapt itemul reprezintă ansamblul compus din sarcină și rezolvarea ei. „item = întrebare + răspuns așteptat” (Stoica, 2003, p.50).</a:t>
            </a:r>
          </a:p>
          <a:p>
            <a:pPr>
              <a:buNone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	</a:t>
            </a:r>
            <a:endParaRPr lang="ro-RO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/>
          <a:lstStyle/>
          <a:p>
            <a:r>
              <a:rPr lang="ro-RO" sz="3200" dirty="0" smtClean="0">
                <a:solidFill>
                  <a:prstClr val="black"/>
                </a:solidFill>
              </a:rPr>
              <a:t>Itemii testului docimologic</a:t>
            </a:r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	Un test docimologic este însoțit de </a:t>
            </a:r>
            <a:r>
              <a:rPr lang="ro-RO" sz="2400" b="1" dirty="0" smtClean="0">
                <a:latin typeface="Arial" pitchFamily="34" charset="0"/>
                <a:cs typeface="Arial" pitchFamily="34" charset="0"/>
              </a:rPr>
              <a:t>barem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(o grilă</a:t>
            </a:r>
          </a:p>
          <a:p>
            <a:pPr>
              <a:buNone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	de corectare și notare), care prevede un anumit punctaj pentru rezolvarea corectă a fiecărui item. </a:t>
            </a:r>
          </a:p>
          <a:p>
            <a:pPr>
              <a:buNone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	De la modul de preluare a răspunsurilor – prin suprapunerea unei grile perforate peste răspunsurile elevilor – s-a născut și denumirea de ”test grilă”.</a:t>
            </a:r>
          </a:p>
          <a:p>
            <a:pPr>
              <a:buNone/>
            </a:pPr>
            <a:endParaRPr lang="ro-RO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2400" dirty="0" smtClean="0">
                <a:latin typeface="Arial" pitchFamily="34" charset="0"/>
                <a:cs typeface="Arial" pitchFamily="34" charset="0"/>
              </a:rPr>
              <a:t>	Grila de evaluare generează punctaje pe itemi și pe ansamblul testului.</a:t>
            </a:r>
          </a:p>
          <a:p>
            <a:endParaRPr lang="ro-RO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152400"/>
            <a:ext cx="7772400" cy="1143000"/>
          </a:xfrm>
        </p:spPr>
        <p:txBody>
          <a:bodyPr>
            <a:normAutofit/>
          </a:bodyPr>
          <a:lstStyle/>
          <a:p>
            <a:r>
              <a:rPr lang="ro-RO" sz="3200" dirty="0" smtClean="0"/>
              <a:t>Itemii testului docimologic – tipuri de itemi</a:t>
            </a:r>
            <a:endParaRPr lang="ro-RO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numCol="3">
            <a:noAutofit/>
          </a:bodyPr>
          <a:lstStyle/>
          <a:p>
            <a:pPr>
              <a:buNone/>
            </a:pPr>
            <a:r>
              <a:rPr lang="ro-RO" sz="1800" b="1" dirty="0" smtClean="0">
                <a:latin typeface="Arial" pitchFamily="34" charset="0"/>
                <a:cs typeface="Arial" pitchFamily="34" charset="0"/>
              </a:rPr>
              <a:t>1. Itemi</a:t>
            </a:r>
          </a:p>
          <a:p>
            <a:pPr>
              <a:buNone/>
            </a:pPr>
            <a:r>
              <a:rPr lang="ro-RO" sz="1800" b="1" dirty="0" smtClean="0">
                <a:latin typeface="Arial" pitchFamily="34" charset="0"/>
                <a:cs typeface="Arial" pitchFamily="34" charset="0"/>
              </a:rPr>
              <a:t>obiectivi</a:t>
            </a:r>
          </a:p>
          <a:p>
            <a:pPr>
              <a:buNone/>
            </a:pPr>
            <a:endParaRPr lang="ro-RO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1.1. Itemi cu</a:t>
            </a: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alegere</a:t>
            </a: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vi-VN" sz="1800" dirty="0" smtClean="0">
                <a:latin typeface="Arial" pitchFamily="34" charset="0"/>
                <a:cs typeface="Arial" pitchFamily="34" charset="0"/>
              </a:rPr>
              <a:t>uală</a:t>
            </a:r>
            <a:endParaRPr lang="ro-RO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vi-VN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1.2. Itemi cu</a:t>
            </a: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alegere</a:t>
            </a:r>
          </a:p>
          <a:p>
            <a:pPr>
              <a:buNone/>
            </a:pPr>
            <a:r>
              <a:rPr lang="vi-VN" sz="1800" dirty="0" smtClean="0">
                <a:latin typeface="Arial" pitchFamily="34" charset="0"/>
                <a:cs typeface="Arial" pitchFamily="34" charset="0"/>
              </a:rPr>
              <a:t>multiplă</a:t>
            </a:r>
          </a:p>
          <a:p>
            <a:pPr>
              <a:buNone/>
            </a:pPr>
            <a:endParaRPr lang="ro-RO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1.3. Itemi de tip</a:t>
            </a: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pereche</a:t>
            </a:r>
          </a:p>
          <a:p>
            <a:pPr>
              <a:buNone/>
            </a:pPr>
            <a:r>
              <a:rPr lang="ro-RO" sz="1800" b="1" dirty="0" smtClean="0">
                <a:latin typeface="Arial" pitchFamily="34" charset="0"/>
                <a:cs typeface="Arial" pitchFamily="34" charset="0"/>
              </a:rPr>
              <a:t>2. Itemi</a:t>
            </a:r>
          </a:p>
          <a:p>
            <a:pPr>
              <a:buNone/>
            </a:pPr>
            <a:r>
              <a:rPr lang="ro-RO" sz="1800" b="1" dirty="0" smtClean="0">
                <a:latin typeface="Arial" pitchFamily="34" charset="0"/>
                <a:cs typeface="Arial" pitchFamily="34" charset="0"/>
              </a:rPr>
              <a:t>semiobiectivi</a:t>
            </a:r>
          </a:p>
          <a:p>
            <a:pPr>
              <a:buNone/>
            </a:pPr>
            <a:endParaRPr lang="ro-RO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2.1. Itemi cu</a:t>
            </a:r>
          </a:p>
          <a:p>
            <a:pPr>
              <a:buNone/>
            </a:pPr>
            <a:r>
              <a:rPr lang="vi-VN" sz="1800" dirty="0" smtClean="0">
                <a:latin typeface="Arial" pitchFamily="34" charset="0"/>
                <a:cs typeface="Arial" pitchFamily="34" charset="0"/>
              </a:rPr>
              <a:t>răspuns</a:t>
            </a: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scurt</a:t>
            </a:r>
          </a:p>
          <a:p>
            <a:pPr>
              <a:buNone/>
            </a:pPr>
            <a:endParaRPr lang="ro-RO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2.2. Itemi cu</a:t>
            </a:r>
          </a:p>
          <a:p>
            <a:pPr>
              <a:buNone/>
            </a:pPr>
            <a:r>
              <a:rPr lang="vi-VN" sz="1800" dirty="0" smtClean="0">
                <a:latin typeface="Arial" pitchFamily="34" charset="0"/>
                <a:cs typeface="Arial" pitchFamily="34" charset="0"/>
              </a:rPr>
              <a:t>răspuns</a:t>
            </a: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de completare</a:t>
            </a:r>
          </a:p>
          <a:p>
            <a:pPr>
              <a:buNone/>
            </a:pPr>
            <a:endParaRPr lang="ro-RO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2.3. Itemi de tip</a:t>
            </a:r>
          </a:p>
          <a:p>
            <a:pPr>
              <a:buNone/>
            </a:pPr>
            <a:r>
              <a:rPr lang="ro-RO" sz="1800" dirty="0">
                <a:latin typeface="Arial" pitchFamily="34" charset="0"/>
                <a:cs typeface="Arial" pitchFamily="34" charset="0"/>
              </a:rPr>
              <a:t>î</a:t>
            </a:r>
            <a:r>
              <a:rPr lang="vi-VN" sz="1800" dirty="0" smtClean="0">
                <a:latin typeface="Arial" pitchFamily="34" charset="0"/>
                <a:cs typeface="Arial" pitchFamily="34" charset="0"/>
              </a:rPr>
              <a:t>ntrebări</a:t>
            </a:r>
            <a:r>
              <a:rPr lang="ro-RO" sz="1800" dirty="0" smtClean="0">
                <a:latin typeface="Arial" pitchFamily="34" charset="0"/>
                <a:cs typeface="Arial" pitchFamily="34" charset="0"/>
              </a:rPr>
              <a:t> structurate</a:t>
            </a:r>
          </a:p>
          <a:p>
            <a:pPr>
              <a:buNone/>
            </a:pPr>
            <a:r>
              <a:rPr lang="ro-RO" sz="1800" b="1" dirty="0" smtClean="0">
                <a:latin typeface="Arial" pitchFamily="34" charset="0"/>
                <a:cs typeface="Arial" pitchFamily="34" charset="0"/>
              </a:rPr>
              <a:t>3. Itemi</a:t>
            </a:r>
          </a:p>
          <a:p>
            <a:pPr>
              <a:buNone/>
            </a:pPr>
            <a:r>
              <a:rPr lang="ro-RO" sz="1800" b="1" dirty="0" smtClean="0">
                <a:latin typeface="Arial" pitchFamily="34" charset="0"/>
                <a:cs typeface="Arial" pitchFamily="34" charset="0"/>
              </a:rPr>
              <a:t>Subiectivi</a:t>
            </a:r>
          </a:p>
          <a:p>
            <a:pPr>
              <a:buNone/>
            </a:pPr>
            <a:endParaRPr lang="ro-RO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3.1. Itemi de tip</a:t>
            </a: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rezolvare de</a:t>
            </a: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probleme</a:t>
            </a:r>
          </a:p>
          <a:p>
            <a:pPr>
              <a:buNone/>
            </a:pPr>
            <a:endParaRPr lang="ro-RO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3.2. Itemi de tip</a:t>
            </a:r>
          </a:p>
          <a:p>
            <a:pPr>
              <a:buNone/>
            </a:pPr>
            <a:r>
              <a:rPr lang="ro-RO" sz="1800" dirty="0" smtClean="0">
                <a:latin typeface="Arial" pitchFamily="34" charset="0"/>
                <a:cs typeface="Arial" pitchFamily="34" charset="0"/>
              </a:rPr>
              <a:t>eseu</a:t>
            </a:r>
          </a:p>
          <a:p>
            <a:pPr>
              <a:buNone/>
            </a:pPr>
            <a:endParaRPr lang="ro-RO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772400" cy="1143000"/>
          </a:xfrm>
        </p:spPr>
        <p:txBody>
          <a:bodyPr>
            <a:normAutofit/>
          </a:bodyPr>
          <a:lstStyle/>
          <a:p>
            <a:r>
              <a:rPr lang="ro-RO" sz="3200" dirty="0" smtClean="0"/>
              <a:t>Itemii testului docimologic</a:t>
            </a:r>
            <a:endParaRPr lang="ro-RO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 sz="2400" b="1" dirty="0" smtClean="0">
                <a:latin typeface="Arial" pitchFamily="34" charset="0"/>
                <a:cs typeface="Arial" pitchFamily="34" charset="0"/>
              </a:rPr>
              <a:t>Itemii obiectivi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: s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olicită elevul să selecteze răspunsul corect din mai multe variante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 propuse. Se mai numesc itemi închiși, deoarece elevul nu este pus în situația de a 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elabora răspunsul, ci de a-l identifica din mai multe variante posibile.</a:t>
            </a:r>
            <a:endParaRPr lang="ro-RO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o-RO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2400" b="1" dirty="0" smtClean="0">
                <a:latin typeface="Arial" pitchFamily="34" charset="0"/>
                <a:cs typeface="Arial" pitchFamily="34" charset="0"/>
              </a:rPr>
              <a:t>Avantaje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: ușor de construit și de corectat, obiectivi, funcționează la evaluarea unui număr mare de elevi.</a:t>
            </a:r>
          </a:p>
          <a:p>
            <a:pPr>
              <a:buNone/>
            </a:pPr>
            <a:endParaRPr lang="ro-RO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2400" b="1" dirty="0" smtClean="0">
                <a:latin typeface="Arial" pitchFamily="34" charset="0"/>
                <a:cs typeface="Arial" pitchFamily="34" charset="0"/>
              </a:rPr>
              <a:t>Dezavantaje</a:t>
            </a:r>
            <a:r>
              <a:rPr lang="ro-RO" sz="2400" dirty="0" smtClean="0">
                <a:latin typeface="Arial" pitchFamily="34" charset="0"/>
                <a:cs typeface="Arial" pitchFamily="34" charset="0"/>
              </a:rPr>
              <a:t>: încurajează recunoașterea și reproducerea, uneori răspunsurile pot fi ghicite.</a:t>
            </a:r>
            <a:endParaRPr lang="ro-RO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50</TotalTime>
  <Words>466</Words>
  <Application>Microsoft Office PowerPoint</Application>
  <PresentationFormat>On-screen Show (4:3)</PresentationFormat>
  <Paragraphs>140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Equity</vt:lpstr>
      <vt:lpstr>Testul docimologic  </vt:lpstr>
      <vt:lpstr>Cuprins</vt:lpstr>
      <vt:lpstr>Definiție</vt:lpstr>
      <vt:lpstr>Etape ale realizării unui test docimologic</vt:lpstr>
      <vt:lpstr>Etape ale realizării unui test docimologic</vt:lpstr>
      <vt:lpstr>Itemii testului docimologic</vt:lpstr>
      <vt:lpstr>Itemii testului docimologic</vt:lpstr>
      <vt:lpstr>Itemii testului docimologic – tipuri de itemi</vt:lpstr>
      <vt:lpstr>Itemii testului docimologic</vt:lpstr>
      <vt:lpstr>Itemii testului docimologic</vt:lpstr>
      <vt:lpstr>Itemii testului docimologic</vt:lpstr>
      <vt:lpstr>Itemii testului docimologic</vt:lpstr>
      <vt:lpstr>Itemii testului docimologic</vt:lpstr>
      <vt:lpstr>Itemii testului docimologic</vt:lpstr>
      <vt:lpstr>Obligațiile pentru portofoliul de practică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Testul docimologic</dc:title>
  <dc:creator>Asus</dc:creator>
  <cp:lastModifiedBy>User</cp:lastModifiedBy>
  <cp:revision>12</cp:revision>
  <dcterms:created xsi:type="dcterms:W3CDTF">2006-08-16T00:00:00Z</dcterms:created>
  <dcterms:modified xsi:type="dcterms:W3CDTF">2022-03-31T07:43:35Z</dcterms:modified>
</cp:coreProperties>
</file>