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8" r:id="rId2"/>
    <p:sldId id="419" r:id="rId3"/>
    <p:sldId id="420" r:id="rId4"/>
    <p:sldId id="421" r:id="rId5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9"/>
          <p:cNvSpPr/>
          <p:nvPr/>
        </p:nvSpPr>
        <p:spPr>
          <a:xfrm>
            <a:off x="0" y="4664144"/>
            <a:ext cx="9151086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gradFill>
            <a:gsLst>
              <a:gs pos="0">
                <a:srgbClr val="007897"/>
              </a:gs>
              <a:gs pos="50000">
                <a:srgbClr val="4ABBE0"/>
              </a:gs>
              <a:gs pos="100000">
                <a:srgbClr val="007897"/>
              </a:gs>
            </a:gsLst>
            <a:lin ang="30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3" name="Title 8"/>
          <p:cNvSpPr txBox="1">
            <a:spLocks noGrp="1"/>
          </p:cNvSpPr>
          <p:nvPr>
            <p:ph type="ctrTitle"/>
          </p:nvPr>
        </p:nvSpPr>
        <p:spPr>
          <a:xfrm>
            <a:off x="685800" y="1752603"/>
            <a:ext cx="7772400" cy="1829760"/>
          </a:xfrm>
        </p:spPr>
        <p:txBody>
          <a:bodyPr anchor="b"/>
          <a:lstStyle>
            <a:lvl1pPr algn="r"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Subtitle 16"/>
          <p:cNvSpPr txBox="1">
            <a:spLocks noGrp="1"/>
          </p:cNvSpPr>
          <p:nvPr>
            <p:ph type="subTitle" idx="1"/>
          </p:nvPr>
        </p:nvSpPr>
        <p:spPr>
          <a:xfrm>
            <a:off x="685800" y="3611605"/>
            <a:ext cx="7772400" cy="1199701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rgbClr val="464646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grpSp>
        <p:nvGrpSpPr>
          <p:cNvPr id="5" name="Group 1"/>
          <p:cNvGrpSpPr/>
          <p:nvPr/>
        </p:nvGrpSpPr>
        <p:grpSpPr>
          <a:xfrm>
            <a:off x="-3767" y="4953003"/>
            <a:ext cx="9147767" cy="1912092"/>
            <a:chOff x="-3767" y="4953003"/>
            <a:chExt cx="9147767" cy="1912092"/>
          </a:xfrm>
        </p:grpSpPr>
        <p:sp>
          <p:nvSpPr>
            <p:cNvPr id="6" name="Freeform 6"/>
            <p:cNvSpPr/>
            <p:nvPr/>
          </p:nvSpPr>
          <p:spPr>
            <a:xfrm>
              <a:off x="1687516" y="4953003"/>
              <a:ext cx="7456483" cy="4881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697"/>
                <a:gd name="f7" fmla="val 367"/>
                <a:gd name="f8" fmla="val 218"/>
                <a:gd name="f9" fmla="+- 0 0 -90"/>
                <a:gd name="f10" fmla="*/ f3 1 4697"/>
                <a:gd name="f11" fmla="*/ f4 1 367"/>
                <a:gd name="f12" fmla="+- f7 0 f5"/>
                <a:gd name="f13" fmla="+- f6 0 f5"/>
                <a:gd name="f14" fmla="*/ f9 f0 1"/>
                <a:gd name="f15" fmla="*/ f13 1 4697"/>
                <a:gd name="f16" fmla="*/ f12 1 367"/>
                <a:gd name="f17" fmla="*/ f14 1 f2"/>
                <a:gd name="f18" fmla="*/ 4697 1 f15"/>
                <a:gd name="f19" fmla="*/ 0 1 f16"/>
                <a:gd name="f20" fmla="*/ 367 1 f16"/>
                <a:gd name="f21" fmla="*/ 0 1 f15"/>
                <a:gd name="f22" fmla="*/ 218 1 f16"/>
                <a:gd name="f23" fmla="+- f17 0 f1"/>
                <a:gd name="f24" fmla="*/ f21 f10 1"/>
                <a:gd name="f25" fmla="*/ f18 f10 1"/>
                <a:gd name="f26" fmla="*/ f20 f11 1"/>
                <a:gd name="f27" fmla="*/ f19 f11 1"/>
                <a:gd name="f28" fmla="*/ f22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5" y="f27"/>
                </a:cxn>
                <a:cxn ang="f23">
                  <a:pos x="f25" y="f26"/>
                </a:cxn>
                <a:cxn ang="f23">
                  <a:pos x="f24" y="f28"/>
                </a:cxn>
                <a:cxn ang="f23">
                  <a:pos x="f25" y="f27"/>
                </a:cxn>
              </a:cxnLst>
              <a:rect l="f24" t="f27" r="f25" b="f26"/>
              <a:pathLst>
                <a:path w="4697" h="367">
                  <a:moveTo>
                    <a:pt x="f6" y="f5"/>
                  </a:moveTo>
                  <a:lnTo>
                    <a:pt x="f6" y="f7"/>
                  </a:lnTo>
                  <a:lnTo>
                    <a:pt x="f5" y="f8"/>
                  </a:lnTo>
                  <a:lnTo>
                    <a:pt x="f6" y="f5"/>
                  </a:lnTo>
                  <a:close/>
                </a:path>
              </a:pathLst>
            </a:custGeom>
            <a:solidFill>
              <a:srgbClr val="9FCBDC">
                <a:alpha val="40000"/>
              </a:srgb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endParaRPr>
            </a:p>
          </p:txBody>
        </p:sp>
        <p:sp>
          <p:nvSpPr>
            <p:cNvPr id="7" name="Freeform 7"/>
            <p:cNvSpPr/>
            <p:nvPr/>
          </p:nvSpPr>
          <p:spPr>
            <a:xfrm>
              <a:off x="35442" y="5237747"/>
              <a:ext cx="9108557" cy="7886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60"/>
                <a:gd name="f7" fmla="val 528"/>
                <a:gd name="f8" fmla="val 48"/>
                <a:gd name="f9" fmla="+- 0 0 -90"/>
                <a:gd name="f10" fmla="*/ f3 1 5760"/>
                <a:gd name="f11" fmla="*/ f4 1 528"/>
                <a:gd name="f12" fmla="+- f7 0 f5"/>
                <a:gd name="f13" fmla="+- f6 0 f5"/>
                <a:gd name="f14" fmla="*/ f9 f0 1"/>
                <a:gd name="f15" fmla="*/ f13 1 5760"/>
                <a:gd name="f16" fmla="*/ f12 1 528"/>
                <a:gd name="f17" fmla="*/ f14 1 f2"/>
                <a:gd name="f18" fmla="*/ 0 1 f15"/>
                <a:gd name="f19" fmla="*/ 0 1 f16"/>
                <a:gd name="f20" fmla="*/ 5760 1 f15"/>
                <a:gd name="f21" fmla="*/ 528 1 f16"/>
                <a:gd name="f22" fmla="*/ 48 1 f15"/>
                <a:gd name="f23" fmla="+- f17 0 f1"/>
                <a:gd name="f24" fmla="*/ f18 f10 1"/>
                <a:gd name="f25" fmla="*/ f20 f10 1"/>
                <a:gd name="f26" fmla="*/ f21 f11 1"/>
                <a:gd name="f27" fmla="*/ f19 f11 1"/>
                <a:gd name="f28" fmla="*/ f22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4" y="f27"/>
                </a:cxn>
                <a:cxn ang="f23">
                  <a:pos x="f25" y="f27"/>
                </a:cxn>
                <a:cxn ang="f23">
                  <a:pos x="f25" y="f26"/>
                </a:cxn>
                <a:cxn ang="f23">
                  <a:pos x="f28" y="f27"/>
                </a:cxn>
              </a:cxnLst>
              <a:rect l="f24" t="f27" r="f25" b="f26"/>
              <a:pathLst>
                <a:path w="5760" h="52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8" y="f5"/>
                  </a:lnTo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endParaRPr>
            </a:p>
          </p:txBody>
        </p:sp>
        <p:sp>
          <p:nvSpPr>
            <p:cNvPr id="8" name="Freeform 10"/>
            <p:cNvSpPr/>
            <p:nvPr/>
          </p:nvSpPr>
          <p:spPr>
            <a:xfrm>
              <a:off x="0" y="5000981"/>
              <a:ext cx="9144000" cy="186411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60"/>
                <a:gd name="f7" fmla="val 1248"/>
                <a:gd name="f8" fmla="val 528"/>
                <a:gd name="f9" fmla="+- 0 0 -90"/>
                <a:gd name="f10" fmla="*/ f3 1 5760"/>
                <a:gd name="f11" fmla="*/ f4 1 1248"/>
                <a:gd name="f12" fmla="+- f7 0 f5"/>
                <a:gd name="f13" fmla="+- f6 0 f5"/>
                <a:gd name="f14" fmla="*/ f9 f0 1"/>
                <a:gd name="f15" fmla="*/ f13 1 5760"/>
                <a:gd name="f16" fmla="*/ f12 1 1248"/>
                <a:gd name="f17" fmla="*/ f14 1 f2"/>
                <a:gd name="f18" fmla="*/ 0 1 f15"/>
                <a:gd name="f19" fmla="*/ 0 1 f16"/>
                <a:gd name="f20" fmla="*/ 1248 1 f16"/>
                <a:gd name="f21" fmla="*/ 5760 1 f15"/>
                <a:gd name="f22" fmla="*/ 528 1 f16"/>
                <a:gd name="f23" fmla="+- f17 0 f1"/>
                <a:gd name="f24" fmla="*/ f18 f10 1"/>
                <a:gd name="f25" fmla="*/ f21 f10 1"/>
                <a:gd name="f26" fmla="*/ f20 f11 1"/>
                <a:gd name="f27" fmla="*/ f19 f11 1"/>
                <a:gd name="f28" fmla="*/ f22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4" y="f27"/>
                </a:cxn>
                <a:cxn ang="f23">
                  <a:pos x="f24" y="f26"/>
                </a:cxn>
                <a:cxn ang="f23">
                  <a:pos x="f25" y="f26"/>
                </a:cxn>
                <a:cxn ang="f23">
                  <a:pos x="f25" y="f28"/>
                </a:cxn>
                <a:cxn ang="f23">
                  <a:pos x="f24" y="f27"/>
                </a:cxn>
              </a:cxnLst>
              <a:rect l="f24" t="f27" r="f25" b="f26"/>
              <a:pathLst>
                <a:path w="5760" h="1248">
                  <a:moveTo>
                    <a:pt x="f5" y="f5"/>
                  </a:moveTo>
                  <a:lnTo>
                    <a:pt x="f5" y="f7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5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sx="49999" sy="49999" algn="t"/>
            </a:blip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Lucida Sans Unicode"/>
              </a:endParaRPr>
            </a:p>
          </p:txBody>
        </p:sp>
        <p:cxnSp>
          <p:nvCxnSpPr>
            <p:cNvPr id="9" name="Straight Connector 11"/>
            <p:cNvCxnSpPr/>
            <p:nvPr/>
          </p:nvCxnSpPr>
          <p:spPr>
            <a:xfrm>
              <a:off x="-3767" y="4997671"/>
              <a:ext cx="9147767" cy="790298"/>
            </a:xfrm>
            <a:prstGeom prst="straightConnector1">
              <a:avLst/>
            </a:prstGeom>
            <a:noFill/>
            <a:ln w="12060">
              <a:solidFill>
                <a:srgbClr val="156D83"/>
              </a:solidFill>
              <a:prstDash val="solid"/>
              <a:miter/>
            </a:ln>
          </p:spPr>
        </p:cxnSp>
      </p:grpSp>
      <p:sp>
        <p:nvSpPr>
          <p:cNvPr id="10" name="Date Placeholder 2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6440E306-1490-43FB-8C3E-09EB0CC6D6FC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11" name="Footer Placeholder 1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 lvl="0"/>
            <a:endParaRPr lang="ro-RO"/>
          </a:p>
        </p:txBody>
      </p:sp>
      <p:sp>
        <p:nvSpPr>
          <p:cNvPr id="12" name="Slide Number Placeholder 2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082F5E5-B759-49CF-9AF6-E48E7A73CC7C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79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1481328"/>
            <a:ext cx="8229600" cy="438607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79523E-DBDE-44F4-8BDE-4438F8B19455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o-RO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7513C-7734-456B-B6DC-2FA241CB4433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9494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844009" y="274640"/>
            <a:ext cx="1777465" cy="559276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324603" cy="55927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AFA706-2DDE-4009-9A4F-68CF0C368641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o-RO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30C51B-272B-4B86-87B0-AC10A7489338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526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99CA8F-55D0-4239-83D1-E2239563CBC4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o-RO"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82EE3-7528-457D-BDE6-3309F941BB1C}" type="slidenum">
              <a:t>‹#›</a:t>
            </a:fld>
            <a:endParaRPr lang="ro-RO"/>
          </a:p>
        </p:txBody>
      </p:sp>
      <p:sp>
        <p:nvSpPr>
          <p:cNvPr id="6" name="Title 6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616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76" y="1059716"/>
            <a:ext cx="7772400" cy="1828800"/>
          </a:xfrm>
        </p:spPr>
        <p:txBody>
          <a:bodyPr anchor="b"/>
          <a:lstStyle>
            <a:lvl1pPr algn="r">
              <a:defRPr sz="4800">
                <a:solidFill>
                  <a:srgbClr val="DEF5FA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3922711" y="2931712"/>
            <a:ext cx="4572000" cy="1454883"/>
          </a:xfrm>
        </p:spPr>
        <p:txBody>
          <a:bodyPr/>
          <a:lstStyle>
            <a:lvl1pPr marL="0" indent="0">
              <a:buNone/>
              <a:defRPr sz="23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2D0B2A44-1F99-4A2B-86A6-5C04E83E4C99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ro-RO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A08CC3F-25D8-432C-9C63-43B0EA79D57E}" type="slidenum">
              <a:t>‹#›</a:t>
            </a:fld>
            <a:endParaRPr lang="ro-RO"/>
          </a:p>
        </p:txBody>
      </p:sp>
      <p:sp>
        <p:nvSpPr>
          <p:cNvPr id="7" name="Chevron 6"/>
          <p:cNvSpPr/>
          <p:nvPr/>
        </p:nvSpPr>
        <p:spPr>
          <a:xfrm>
            <a:off x="3636678" y="3005468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59" y="3005468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19911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481328"/>
            <a:ext cx="4038603" cy="4525959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481328"/>
            <a:ext cx="4038603" cy="4525959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F968F15-6DA9-430D-ACAC-3FBFBC2ED02F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5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ro-RO"/>
          </a:p>
        </p:txBody>
      </p:sp>
      <p:sp>
        <p:nvSpPr>
          <p:cNvPr id="6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92986E1B-5987-47E6-A3D0-590CD9A5AAA1}" type="slidenum">
              <a:t>‹#›</a:t>
            </a:fld>
            <a:endParaRPr lang="ro-RO"/>
          </a:p>
        </p:txBody>
      </p:sp>
      <p:sp>
        <p:nvSpPr>
          <p:cNvPr id="7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578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>
          <a:blip r:embed="rId2"/>
          <a:tile sx="57129" sy="57129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5410203"/>
            <a:ext cx="4040184" cy="761996"/>
          </a:xfrm>
          <a:solidFill>
            <a:srgbClr val="2DA2BF"/>
          </a:solidFill>
          <a:ln w="9656">
            <a:solidFill>
              <a:srgbClr val="2DA2BF"/>
            </a:solidFill>
            <a:prstDash val="solid"/>
            <a:miter/>
          </a:ln>
        </p:spPr>
        <p:txBody>
          <a:bodyPr lIns="182880" anchor="ctr"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3"/>
          </p:nvPr>
        </p:nvSpPr>
        <p:spPr>
          <a:xfrm>
            <a:off x="4645023" y="5410203"/>
            <a:ext cx="4041776" cy="761996"/>
          </a:xfrm>
          <a:solidFill>
            <a:srgbClr val="2DA2BF"/>
          </a:solidFill>
          <a:ln w="9656">
            <a:solidFill>
              <a:srgbClr val="2DA2BF"/>
            </a:solidFill>
            <a:prstDash val="solid"/>
            <a:miter/>
          </a:ln>
        </p:spPr>
        <p:txBody>
          <a:bodyPr lIns="182880" anchor="ctr"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 txBox="1">
            <a:spLocks noGrp="1"/>
          </p:cNvSpPr>
          <p:nvPr>
            <p:ph idx="2"/>
          </p:nvPr>
        </p:nvSpPr>
        <p:spPr>
          <a:xfrm>
            <a:off x="457200" y="1444294"/>
            <a:ext cx="4040184" cy="3941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444294"/>
            <a:ext cx="4041776" cy="3941758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F1039D-5496-48D8-BBA2-4DF2A6059FA8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o-RO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40C0B8-1F5B-4B7D-8497-B83DC5A4BEEF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7645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D1B125D3-271E-409D-BF87-822ED6ECD9B1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3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ro-RO"/>
          </a:p>
        </p:txBody>
      </p:sp>
      <p:sp>
        <p:nvSpPr>
          <p:cNvPr id="4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F00546AE-BB30-4A04-A042-F0B9A3680437}" type="slidenum">
              <a:t>‹#›</a:t>
            </a:fld>
            <a:endParaRPr lang="ro-RO"/>
          </a:p>
        </p:txBody>
      </p:sp>
      <p:sp>
        <p:nvSpPr>
          <p:cNvPr id="5" name="Title 5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71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E9BE94-74A0-4CD1-98C1-91376F3FCEC0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o-RO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BC912E-2E83-4448-A732-F934812E0CD0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3293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>
          <a:blip r:embed="rId2"/>
          <a:tile sx="57129" sy="57129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14400" y="4876796"/>
            <a:ext cx="7481776" cy="457200"/>
          </a:xfrm>
        </p:spPr>
        <p:txBody>
          <a:bodyPr anchor="t"/>
          <a:lstStyle>
            <a:lvl1pPr algn="r">
              <a:defRPr sz="2500" b="0">
                <a:solidFill>
                  <a:srgbClr val="2DA2B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2"/>
          </p:nvPr>
        </p:nvSpPr>
        <p:spPr>
          <a:xfrm>
            <a:off x="4419596" y="5355101"/>
            <a:ext cx="3974595" cy="914400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6C5B27-0CE3-4C9E-BB4B-E6FC722897C1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o-RO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7F14AE-DD27-476B-B4F8-DD9B506F0DBE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81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 noGrp="1"/>
          </p:cNvSpPr>
          <p:nvPr>
            <p:ph type="body" idx="2"/>
          </p:nvPr>
        </p:nvSpPr>
        <p:spPr>
          <a:xfrm>
            <a:off x="1141235" y="5443404"/>
            <a:ext cx="7162796" cy="648236"/>
          </a:xfrm>
        </p:spPr>
        <p:txBody>
          <a:bodyPr tIns="0"/>
          <a:lstStyle>
            <a:lvl1pPr marL="0" marR="18288" indent="0" algn="r"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28600" y="189966"/>
            <a:ext cx="8686800" cy="4389120"/>
          </a:xfrm>
          <a:solidFill>
            <a:srgbClr val="464646"/>
          </a:solidFill>
          <a:ln w="9528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60EAC7C-C57F-4519-9D47-39C4189E5B57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5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ro-RO"/>
          </a:p>
        </p:txBody>
      </p:sp>
      <p:sp>
        <p:nvSpPr>
          <p:cNvPr id="6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F0F92ED8-D9A8-4CED-BB4E-C9C3EEB9D71E}" type="slidenum">
              <a:t>‹#›</a:t>
            </a:fld>
            <a:endParaRPr lang="ro-RO"/>
          </a:p>
        </p:txBody>
      </p:sp>
      <p:sp>
        <p:nvSpPr>
          <p:cNvPr id="7" name="Title 1"/>
          <p:cNvSpPr txBox="1">
            <a:spLocks noGrp="1"/>
          </p:cNvSpPr>
          <p:nvPr>
            <p:ph type="title"/>
          </p:nvPr>
        </p:nvSpPr>
        <p:spPr>
          <a:xfrm>
            <a:off x="228600" y="4865120"/>
            <a:ext cx="8075432" cy="562676"/>
          </a:xfrm>
        </p:spPr>
        <p:txBody>
          <a:bodyPr anchor="t"/>
          <a:lstStyle>
            <a:lvl1pPr algn="r">
              <a:defRPr sz="3000" b="0">
                <a:solidFill>
                  <a:srgbClr val="2DA2BF"/>
                </a:solidFill>
                <a:effectLst>
                  <a:outerShdw dist="24999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>
          <a:xfrm>
            <a:off x="499271" y="5944935"/>
            <a:ext cx="4940622" cy="9210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485"/>
              <a:gd name="f7" fmla="val 337"/>
              <a:gd name="f8" fmla="val 2"/>
              <a:gd name="f9" fmla="val 5558"/>
              <a:gd name="f10" fmla="val 1"/>
              <a:gd name="f11" fmla="+- 0 0 -90"/>
              <a:gd name="f12" fmla="*/ f3 1 7485"/>
              <a:gd name="f13" fmla="*/ f4 1 337"/>
              <a:gd name="f14" fmla="+- f7 0 f5"/>
              <a:gd name="f15" fmla="+- f6 0 f5"/>
              <a:gd name="f16" fmla="*/ f11 f0 1"/>
              <a:gd name="f17" fmla="*/ f15 1 7485"/>
              <a:gd name="f18" fmla="*/ f14 1 337"/>
              <a:gd name="f19" fmla="*/ f16 1 f2"/>
              <a:gd name="f20" fmla="*/ 0 1 f17"/>
              <a:gd name="f21" fmla="*/ 0 1 f18"/>
              <a:gd name="f22" fmla="*/ 5760 1 f17"/>
              <a:gd name="f23" fmla="*/ 528 1 f18"/>
              <a:gd name="f24" fmla="*/ 48 1 f17"/>
              <a:gd name="f25" fmla="*/ 7485 1 f17"/>
              <a:gd name="f26" fmla="*/ 337 1 f18"/>
              <a:gd name="f27" fmla="+- f19 0 f1"/>
              <a:gd name="f28" fmla="*/ f20 f12 1"/>
              <a:gd name="f29" fmla="*/ f25 f12 1"/>
              <a:gd name="f30" fmla="*/ f26 f13 1"/>
              <a:gd name="f31" fmla="*/ f21 f13 1"/>
              <a:gd name="f32" fmla="*/ f22 f12 1"/>
              <a:gd name="f33" fmla="*/ f23 f13 1"/>
              <a:gd name="f34" fmla="*/ f24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8" y="f31"/>
              </a:cxn>
              <a:cxn ang="f27">
                <a:pos x="f32" y="f31"/>
              </a:cxn>
              <a:cxn ang="f27">
                <a:pos x="f32" y="f33"/>
              </a:cxn>
              <a:cxn ang="f27">
                <a:pos x="f34" y="f31"/>
              </a:cxn>
            </a:cxnLst>
            <a:rect l="f28" t="f31" r="f29" b="f30"/>
            <a:pathLst>
              <a:path w="7485" h="337">
                <a:moveTo>
                  <a:pt x="f5" y="f8"/>
                </a:moveTo>
                <a:lnTo>
                  <a:pt x="f6" y="f7"/>
                </a:lnTo>
                <a:lnTo>
                  <a:pt x="f9" y="f7"/>
                </a:lnTo>
                <a:lnTo>
                  <a:pt x="f10" y="f5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85720" y="5939009"/>
            <a:ext cx="3690454" cy="93344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591"/>
              <a:gd name="f7" fmla="val 588"/>
              <a:gd name="f8" fmla="val 585"/>
              <a:gd name="f9" fmla="val 4415"/>
              <a:gd name="f10" fmla="val 12"/>
              <a:gd name="f11" fmla="val 4"/>
              <a:gd name="f12" fmla="+- 0 0 -90"/>
              <a:gd name="f13" fmla="*/ f3 1 5591"/>
              <a:gd name="f14" fmla="*/ f4 1 588"/>
              <a:gd name="f15" fmla="+- f7 0 f5"/>
              <a:gd name="f16" fmla="+- f6 0 f5"/>
              <a:gd name="f17" fmla="*/ f12 f0 1"/>
              <a:gd name="f18" fmla="*/ f16 1 5591"/>
              <a:gd name="f19" fmla="*/ f15 1 588"/>
              <a:gd name="f20" fmla="*/ f17 1 f2"/>
              <a:gd name="f21" fmla="*/ 0 1 f18"/>
              <a:gd name="f22" fmla="*/ 0 1 f19"/>
              <a:gd name="f23" fmla="*/ 5760 1 f18"/>
              <a:gd name="f24" fmla="*/ 528 1 f19"/>
              <a:gd name="f25" fmla="*/ 48 1 f18"/>
              <a:gd name="f26" fmla="*/ 5591 1 f18"/>
              <a:gd name="f27" fmla="*/ 588 1 f19"/>
              <a:gd name="f28" fmla="+- f20 0 f1"/>
              <a:gd name="f29" fmla="*/ f21 f13 1"/>
              <a:gd name="f30" fmla="*/ f26 f13 1"/>
              <a:gd name="f31" fmla="*/ f27 f14 1"/>
              <a:gd name="f32" fmla="*/ f22 f14 1"/>
              <a:gd name="f33" fmla="*/ f23 f13 1"/>
              <a:gd name="f34" fmla="*/ f24 f14 1"/>
              <a:gd name="f35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29" y="f32"/>
              </a:cxn>
              <a:cxn ang="f28">
                <a:pos x="f33" y="f32"/>
              </a:cxn>
              <a:cxn ang="f28">
                <a:pos x="f33" y="f34"/>
              </a:cxn>
              <a:cxn ang="f28">
                <a:pos x="f35" y="f32"/>
              </a:cxn>
            </a:cxnLst>
            <a:rect l="f29" t="f32" r="f30" b="f31"/>
            <a:pathLst>
              <a:path w="5591" h="588">
                <a:moveTo>
                  <a:pt x="f5" y="f5"/>
                </a:moveTo>
                <a:lnTo>
                  <a:pt x="f6" y="f8"/>
                </a:lnTo>
                <a:lnTo>
                  <a:pt x="f9" y="f7"/>
                </a:lnTo>
                <a:lnTo>
                  <a:pt x="f10" y="f11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6044" y="5791251"/>
            <a:ext cx="3402317" cy="10808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blipFill>
            <a:blip r:embed="rId2">
              <a:alphaModFix/>
            </a:blip>
            <a:stretch>
              <a:fillRect/>
            </a:stretch>
          </a:blip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5" y="5787740"/>
            <a:ext cx="3405508" cy="1084378"/>
          </a:xfrm>
          <a:prstGeom prst="straightConnector1">
            <a:avLst/>
          </a:prstGeom>
          <a:noFill/>
          <a:ln w="12060">
            <a:solidFill>
              <a:srgbClr val="156D83"/>
            </a:solidFill>
            <a:prstDash val="solid"/>
            <a:miter/>
          </a:ln>
        </p:spPr>
      </p:cxnSp>
      <p:sp>
        <p:nvSpPr>
          <p:cNvPr id="12" name="Chevron 11"/>
          <p:cNvSpPr/>
          <p:nvPr/>
        </p:nvSpPr>
        <p:spPr>
          <a:xfrm>
            <a:off x="8664113" y="4988436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5" y="4988436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03998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2"/>
          <p:cNvSpPr/>
          <p:nvPr/>
        </p:nvSpPr>
        <p:spPr>
          <a:xfrm>
            <a:off x="499271" y="5944935"/>
            <a:ext cx="4940622" cy="9210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485"/>
              <a:gd name="f7" fmla="val 337"/>
              <a:gd name="f8" fmla="val 2"/>
              <a:gd name="f9" fmla="val 5558"/>
              <a:gd name="f10" fmla="val 1"/>
              <a:gd name="f11" fmla="+- 0 0 -90"/>
              <a:gd name="f12" fmla="*/ f3 1 7485"/>
              <a:gd name="f13" fmla="*/ f4 1 337"/>
              <a:gd name="f14" fmla="+- f7 0 f5"/>
              <a:gd name="f15" fmla="+- f6 0 f5"/>
              <a:gd name="f16" fmla="*/ f11 f0 1"/>
              <a:gd name="f17" fmla="*/ f15 1 7485"/>
              <a:gd name="f18" fmla="*/ f14 1 337"/>
              <a:gd name="f19" fmla="*/ f16 1 f2"/>
              <a:gd name="f20" fmla="*/ 0 1 f17"/>
              <a:gd name="f21" fmla="*/ 0 1 f18"/>
              <a:gd name="f22" fmla="*/ 5760 1 f17"/>
              <a:gd name="f23" fmla="*/ 528 1 f18"/>
              <a:gd name="f24" fmla="*/ 48 1 f17"/>
              <a:gd name="f25" fmla="*/ 7485 1 f17"/>
              <a:gd name="f26" fmla="*/ 337 1 f18"/>
              <a:gd name="f27" fmla="+- f19 0 f1"/>
              <a:gd name="f28" fmla="*/ f20 f12 1"/>
              <a:gd name="f29" fmla="*/ f25 f12 1"/>
              <a:gd name="f30" fmla="*/ f26 f13 1"/>
              <a:gd name="f31" fmla="*/ f21 f13 1"/>
              <a:gd name="f32" fmla="*/ f22 f12 1"/>
              <a:gd name="f33" fmla="*/ f23 f13 1"/>
              <a:gd name="f34" fmla="*/ f24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8" y="f31"/>
              </a:cxn>
              <a:cxn ang="f27">
                <a:pos x="f32" y="f31"/>
              </a:cxn>
              <a:cxn ang="f27">
                <a:pos x="f32" y="f33"/>
              </a:cxn>
              <a:cxn ang="f27">
                <a:pos x="f34" y="f31"/>
              </a:cxn>
            </a:cxnLst>
            <a:rect l="f28" t="f31" r="f29" b="f30"/>
            <a:pathLst>
              <a:path w="7485" h="337">
                <a:moveTo>
                  <a:pt x="f5" y="f8"/>
                </a:moveTo>
                <a:lnTo>
                  <a:pt x="f6" y="f7"/>
                </a:lnTo>
                <a:lnTo>
                  <a:pt x="f9" y="f7"/>
                </a:lnTo>
                <a:lnTo>
                  <a:pt x="f10" y="f5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3" name="Freeform 11"/>
          <p:cNvSpPr/>
          <p:nvPr/>
        </p:nvSpPr>
        <p:spPr>
          <a:xfrm>
            <a:off x="485720" y="5939009"/>
            <a:ext cx="3690454" cy="93344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591"/>
              <a:gd name="f7" fmla="val 588"/>
              <a:gd name="f8" fmla="val 585"/>
              <a:gd name="f9" fmla="val 4415"/>
              <a:gd name="f10" fmla="val 12"/>
              <a:gd name="f11" fmla="val 4"/>
              <a:gd name="f12" fmla="+- 0 0 -90"/>
              <a:gd name="f13" fmla="*/ f3 1 5591"/>
              <a:gd name="f14" fmla="*/ f4 1 588"/>
              <a:gd name="f15" fmla="+- f7 0 f5"/>
              <a:gd name="f16" fmla="+- f6 0 f5"/>
              <a:gd name="f17" fmla="*/ f12 f0 1"/>
              <a:gd name="f18" fmla="*/ f16 1 5591"/>
              <a:gd name="f19" fmla="*/ f15 1 588"/>
              <a:gd name="f20" fmla="*/ f17 1 f2"/>
              <a:gd name="f21" fmla="*/ 0 1 f18"/>
              <a:gd name="f22" fmla="*/ 0 1 f19"/>
              <a:gd name="f23" fmla="*/ 5760 1 f18"/>
              <a:gd name="f24" fmla="*/ 528 1 f19"/>
              <a:gd name="f25" fmla="*/ 48 1 f18"/>
              <a:gd name="f26" fmla="*/ 5591 1 f18"/>
              <a:gd name="f27" fmla="*/ 588 1 f19"/>
              <a:gd name="f28" fmla="+- f20 0 f1"/>
              <a:gd name="f29" fmla="*/ f21 f13 1"/>
              <a:gd name="f30" fmla="*/ f26 f13 1"/>
              <a:gd name="f31" fmla="*/ f27 f14 1"/>
              <a:gd name="f32" fmla="*/ f22 f14 1"/>
              <a:gd name="f33" fmla="*/ f23 f13 1"/>
              <a:gd name="f34" fmla="*/ f24 f14 1"/>
              <a:gd name="f35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29" y="f32"/>
              </a:cxn>
              <a:cxn ang="f28">
                <a:pos x="f33" y="f32"/>
              </a:cxn>
              <a:cxn ang="f28">
                <a:pos x="f33" y="f34"/>
              </a:cxn>
              <a:cxn ang="f28">
                <a:pos x="f35" y="f32"/>
              </a:cxn>
            </a:cxnLst>
            <a:rect l="f29" t="f32" r="f30" b="f31"/>
            <a:pathLst>
              <a:path w="5591" h="588">
                <a:moveTo>
                  <a:pt x="f5" y="f5"/>
                </a:moveTo>
                <a:lnTo>
                  <a:pt x="f6" y="f8"/>
                </a:lnTo>
                <a:lnTo>
                  <a:pt x="f9" y="f7"/>
                </a:lnTo>
                <a:lnTo>
                  <a:pt x="f10" y="f11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4" name="Right Triangle 13"/>
          <p:cNvSpPr/>
          <p:nvPr/>
        </p:nvSpPr>
        <p:spPr>
          <a:xfrm>
            <a:off x="-6044" y="5791251"/>
            <a:ext cx="3402317" cy="10808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blipFill>
            <a:blip r:embed="rId13">
              <a:alphaModFix/>
            </a:blip>
            <a:stretch>
              <a:fillRect/>
            </a:stretch>
          </a:blip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cxnSp>
        <p:nvCxnSpPr>
          <p:cNvPr id="5" name="Straight Connector 14"/>
          <p:cNvCxnSpPr/>
          <p:nvPr/>
        </p:nvCxnSpPr>
        <p:spPr>
          <a:xfrm>
            <a:off x="-9235" y="5787740"/>
            <a:ext cx="3405508" cy="1084378"/>
          </a:xfrm>
          <a:prstGeom prst="straightConnector1">
            <a:avLst/>
          </a:prstGeom>
          <a:noFill/>
          <a:ln w="12060">
            <a:solidFill>
              <a:srgbClr val="156D83"/>
            </a:solidFill>
            <a:prstDash val="solid"/>
            <a:miter/>
          </a:ln>
        </p:spPr>
      </p:cxnSp>
      <p:sp>
        <p:nvSpPr>
          <p:cNvPr id="6" name="Title Placeholder 8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" name="Text Placeholder 29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 txBox="1">
            <a:spLocks noGrp="1"/>
          </p:cNvSpPr>
          <p:nvPr>
            <p:ph type="dt" sz="half" idx="2"/>
          </p:nvPr>
        </p:nvSpPr>
        <p:spPr>
          <a:xfrm>
            <a:off x="6727030" y="6407941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o-RO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defRPr>
            </a:lvl1pPr>
          </a:lstStyle>
          <a:p>
            <a:pPr lvl="0"/>
            <a:fld id="{C491D199-F3CA-4C16-8FCA-9B12E4559FFD}" type="datetime1">
              <a:rPr lang="ro-RO"/>
              <a:pPr lvl="0"/>
              <a:t>10.05.2021</a:t>
            </a:fld>
            <a:endParaRPr lang="ro-RO"/>
          </a:p>
        </p:txBody>
      </p:sp>
      <p:sp>
        <p:nvSpPr>
          <p:cNvPr id="9" name="Footer Placeholder 21"/>
          <p:cNvSpPr txBox="1">
            <a:spLocks noGrp="1"/>
          </p:cNvSpPr>
          <p:nvPr>
            <p:ph type="ftr" sz="quarter" idx="3"/>
          </p:nvPr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o-RO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defRPr>
            </a:lvl1pPr>
          </a:lstStyle>
          <a:p>
            <a:pPr lvl="0"/>
            <a:endParaRPr lang="ro-RO"/>
          </a:p>
        </p:txBody>
      </p:sp>
      <p:sp>
        <p:nvSpPr>
          <p:cNvPr id="10" name="Slide Number Placeholder 17"/>
          <p:cNvSpPr txBox="1">
            <a:spLocks noGrp="1"/>
          </p:cNvSpPr>
          <p:nvPr>
            <p:ph type="sldNum" sz="quarter" idx="4"/>
          </p:nvPr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o-RO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defRPr>
            </a:lvl1pPr>
          </a:lstStyle>
          <a:p>
            <a:pPr lvl="0"/>
            <a:fld id="{0C608C9B-CA8B-4467-86B4-13353FA3B776}" type="slidenum"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100" b="1" i="0" u="none" strike="noStrike" kern="1200" cap="none" spc="0" baseline="0">
          <a:solidFill>
            <a:srgbClr val="464646"/>
          </a:solidFill>
          <a:effectLst>
            <a:outerShdw dist="25402" dir="5400000">
              <a:srgbClr val="000000"/>
            </a:outerShdw>
          </a:effectLst>
          <a:uFillTx/>
          <a:latin typeface="Lucida Sans Unicode"/>
        </a:defRPr>
      </a:lvl1pPr>
    </p:titleStyle>
    <p:bodyStyle>
      <a:lvl1pPr marL="365760" marR="0" lvl="0" indent="-256032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2DA2BF"/>
        </a:buClr>
        <a:buSzPct val="68000"/>
        <a:buFont typeface="Wingdings 3"/>
        <a:buChar char=""/>
        <a:tabLst/>
        <a:defRPr lang="en-US" sz="27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1pPr>
      <a:lvl2pPr marL="621792" marR="0" lvl="1" indent="-228600" algn="l" defTabSz="914400" rtl="0" fontAlgn="auto" hangingPunct="1">
        <a:lnSpc>
          <a:spcPct val="100000"/>
        </a:lnSpc>
        <a:spcBef>
          <a:spcPts val="325"/>
        </a:spcBef>
        <a:spcAft>
          <a:spcPts val="0"/>
        </a:spcAft>
        <a:buClr>
          <a:srgbClr val="2DA2BF"/>
        </a:buClr>
        <a:buSzPct val="100000"/>
        <a:buFont typeface="Verdana"/>
        <a:buChar char="◦"/>
        <a:tabLst/>
        <a:defRPr lang="en-US" sz="23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2pPr>
      <a:lvl3pPr marL="859536" marR="0" lvl="2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Clr>
          <a:srgbClr val="DA1F28"/>
        </a:buClr>
        <a:buSzPct val="100000"/>
        <a:buFont typeface="Wingdings 2"/>
        <a:buChar char=""/>
        <a:tabLst/>
        <a:defRPr lang="en-US" sz="21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3pPr>
      <a:lvl4pPr marL="1143000" marR="0" lvl="3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Clr>
          <a:srgbClr val="DA1F28"/>
        </a:buClr>
        <a:buSzPct val="100000"/>
        <a:buFont typeface="Wingdings 2"/>
        <a:buChar char=""/>
        <a:tabLst/>
        <a:defRPr lang="en-US" sz="19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Clr>
          <a:srgbClr val="DA1F28"/>
        </a:buClr>
        <a:buSzPct val="100000"/>
        <a:buFont typeface="Wingdings 2"/>
        <a:buChar char="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/>
          </p:cNvSpPr>
          <p:nvPr>
            <p:ph idx="1"/>
          </p:nvPr>
        </p:nvSpPr>
        <p:spPr>
          <a:xfrm>
            <a:off x="457200" y="2420892"/>
            <a:ext cx="8229600" cy="3586395"/>
          </a:xfrm>
        </p:spPr>
        <p:txBody>
          <a:bodyPr/>
          <a:lstStyle/>
          <a:p>
            <a:pPr marR="36191" lvl="0" algn="just">
              <a:lnSpc>
                <a:spcPct val="150000"/>
              </a:lnSpc>
            </a:pPr>
            <a:r>
              <a:rPr lang="ro-RO" sz="2400" b="1">
                <a:latin typeface="Times New Roman"/>
              </a:rPr>
              <a:t>	A operaționaliza un obiectiv </a:t>
            </a:r>
            <a:r>
              <a:rPr lang="ro-RO" sz="2400">
                <a:latin typeface="Times New Roman"/>
              </a:rPr>
              <a:t>înseamnă a identifica o sarcină educativă și a o explicita verbal în mod corespunzător. </a:t>
            </a:r>
          </a:p>
          <a:p>
            <a:pPr marR="36191" lvl="0" algn="just">
              <a:lnSpc>
                <a:spcPct val="150000"/>
              </a:lnSpc>
            </a:pPr>
            <a:r>
              <a:rPr lang="ro-RO" sz="2400">
                <a:latin typeface="Times New Roman"/>
              </a:rPr>
              <a:t>	Obiectivele operaționale </a:t>
            </a:r>
            <a:r>
              <a:rPr lang="ro-RO" sz="2400" i="1">
                <a:latin typeface="Times New Roman"/>
              </a:rPr>
              <a:t>sunt formulate de către cadrul didactic, pentru fiecare lecție în parte, </a:t>
            </a:r>
            <a:r>
              <a:rPr lang="ro-RO" sz="2400">
                <a:latin typeface="Times New Roman"/>
              </a:rPr>
              <a:t>reprezentând </a:t>
            </a:r>
            <a:r>
              <a:rPr lang="ro-RO" sz="2400" i="1">
                <a:latin typeface="Times New Roman"/>
              </a:rPr>
              <a:t>comportamentele concrete care se așteaptă a fi îndeplinite de elevi</a:t>
            </a:r>
            <a:r>
              <a:rPr lang="ro-RO" sz="2400">
                <a:latin typeface="Times New Roman"/>
              </a:rPr>
              <a:t>, </a:t>
            </a:r>
            <a:r>
              <a:rPr lang="ro-RO" sz="2400" i="1" u="sng">
                <a:latin typeface="Times New Roman"/>
              </a:rPr>
              <a:t>în cadrul unei singure lecții</a:t>
            </a:r>
            <a:r>
              <a:rPr lang="ro-RO" sz="2400">
                <a:latin typeface="Times New Roman"/>
              </a:rPr>
              <a:t>. </a:t>
            </a:r>
            <a:endParaRPr lang="ro-RO" sz="2400"/>
          </a:p>
        </p:txBody>
      </p:sp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786207"/>
          </a:xfrm>
        </p:spPr>
        <p:txBody>
          <a:bodyPr anchorCtr="1"/>
          <a:lstStyle/>
          <a:p>
            <a:pPr marR="36191" lvl="0" algn="ctr"/>
            <a:r>
              <a:rPr lang="ro-RO" sz="4400">
                <a:latin typeface="Times New Roman"/>
              </a:rPr>
              <a:t> </a:t>
            </a:r>
            <a:r>
              <a:rPr lang="ro-RO" sz="4000">
                <a:latin typeface="Times New Roman"/>
              </a:rPr>
              <a:t/>
            </a:r>
            <a:br>
              <a:rPr lang="ro-RO" sz="4000">
                <a:latin typeface="Times New Roman"/>
              </a:rPr>
            </a:br>
            <a:r>
              <a:rPr lang="ro-RO" sz="3600">
                <a:latin typeface="Times New Roman"/>
              </a:rPr>
              <a:t>	</a:t>
            </a:r>
            <a:r>
              <a:rPr lang="ro-RO" sz="3600">
                <a:solidFill>
                  <a:srgbClr val="000000"/>
                </a:solidFill>
                <a:latin typeface="Times New Roman"/>
              </a:rPr>
              <a:t>Operaționalizarea obiectivelor pedagogice</a:t>
            </a:r>
            <a:r>
              <a:rPr lang="ro-RO" sz="4000">
                <a:latin typeface="Times New Roman"/>
              </a:rPr>
              <a:t/>
            </a:r>
            <a:br>
              <a:rPr lang="ro-RO" sz="4000">
                <a:latin typeface="Times New Roman"/>
              </a:rPr>
            </a:br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/>
          </p:cNvSpPr>
          <p:nvPr>
            <p:ph idx="1"/>
          </p:nvPr>
        </p:nvSpPr>
        <p:spPr>
          <a:xfrm>
            <a:off x="457200" y="476667"/>
            <a:ext cx="8229600" cy="5530611"/>
          </a:xfrm>
        </p:spPr>
        <p:txBody>
          <a:bodyPr/>
          <a:lstStyle/>
          <a:p>
            <a:pPr marR="36191" lvl="0" indent="228600" algn="just">
              <a:lnSpc>
                <a:spcPct val="150000"/>
              </a:lnSpc>
              <a:tabLst>
                <a:tab pos="450213" algn="l"/>
              </a:tabLst>
            </a:pPr>
            <a:r>
              <a:rPr lang="ro-RO" sz="2800" b="1">
                <a:latin typeface="Times New Roman"/>
              </a:rPr>
              <a:t>Condiții  ale operaționalizării</a:t>
            </a:r>
            <a:r>
              <a:rPr lang="ro-RO" sz="2800">
                <a:latin typeface="Times New Roman"/>
              </a:rPr>
              <a:t>: </a:t>
            </a:r>
          </a:p>
          <a:p>
            <a:pPr marL="342900" marR="36191" lvl="0" indent="-342900" algn="just">
              <a:buFont typeface="Times New Roman"/>
              <a:buChar char="-"/>
            </a:pPr>
            <a:r>
              <a:rPr lang="ro-RO" sz="2800">
                <a:latin typeface="Times New Roman"/>
              </a:rPr>
              <a:t>obiectivul </a:t>
            </a:r>
            <a:r>
              <a:rPr lang="ro-RO" sz="2800" i="1" u="sng">
                <a:latin typeface="Times New Roman"/>
              </a:rPr>
              <a:t>vizează activitatea elevului</a:t>
            </a:r>
            <a:r>
              <a:rPr lang="ro-RO" sz="2800">
                <a:latin typeface="Times New Roman"/>
              </a:rPr>
              <a:t> și nu a profesorului;</a:t>
            </a:r>
          </a:p>
          <a:p>
            <a:pPr marL="342900" marR="36191" lvl="0" indent="-342900" algn="just">
              <a:buFont typeface="Times New Roman"/>
              <a:buChar char="-"/>
            </a:pPr>
            <a:r>
              <a:rPr lang="ro-RO" sz="2800">
                <a:latin typeface="Times New Roman"/>
              </a:rPr>
              <a:t>obiectivul trebuie să fie </a:t>
            </a:r>
            <a:r>
              <a:rPr lang="ro-RO" sz="2800" i="1" u="sng">
                <a:latin typeface="Times New Roman"/>
              </a:rPr>
              <a:t>realizabil</a:t>
            </a:r>
            <a:r>
              <a:rPr lang="ro-RO" sz="2800">
                <a:latin typeface="Times New Roman"/>
              </a:rPr>
              <a:t>;</a:t>
            </a:r>
          </a:p>
          <a:p>
            <a:pPr marL="342900" marR="36191" lvl="0" indent="-342900" algn="just">
              <a:buFont typeface="Times New Roman"/>
              <a:buChar char="-"/>
            </a:pPr>
            <a:r>
              <a:rPr lang="ro-RO" sz="2800">
                <a:latin typeface="Times New Roman"/>
              </a:rPr>
              <a:t>obiectivul va descrie </a:t>
            </a:r>
            <a:r>
              <a:rPr lang="ro-RO" sz="2800" i="1" u="sng">
                <a:latin typeface="Times New Roman"/>
              </a:rPr>
              <a:t>comportamente observabile și măsurabile</a:t>
            </a:r>
            <a:r>
              <a:rPr lang="ro-RO" sz="2800">
                <a:latin typeface="Times New Roman"/>
              </a:rPr>
              <a:t>;</a:t>
            </a:r>
          </a:p>
          <a:p>
            <a:pPr marL="342900" marR="36191" lvl="0" indent="-342900" algn="just">
              <a:buFont typeface="Times New Roman"/>
              <a:buChar char="-"/>
            </a:pPr>
            <a:r>
              <a:rPr lang="ro-RO" sz="2800">
                <a:latin typeface="Times New Roman"/>
              </a:rPr>
              <a:t>obiectivul desemnează un </a:t>
            </a:r>
            <a:r>
              <a:rPr lang="ro-RO" sz="2800" i="1" u="sng">
                <a:latin typeface="Times New Roman"/>
              </a:rPr>
              <a:t>rezultat imediat</a:t>
            </a:r>
            <a:r>
              <a:rPr lang="ro-RO" sz="2800">
                <a:latin typeface="Times New Roman"/>
              </a:rPr>
              <a:t> al instruirii;</a:t>
            </a:r>
          </a:p>
          <a:p>
            <a:pPr marL="342900" marR="36191" lvl="0" indent="-342900" algn="just">
              <a:buFont typeface="Times New Roman"/>
              <a:buChar char="-"/>
            </a:pPr>
            <a:r>
              <a:rPr lang="ro-RO" sz="2800">
                <a:latin typeface="Times New Roman"/>
              </a:rPr>
              <a:t>exprimarea comportamentului se va face prin </a:t>
            </a:r>
            <a:r>
              <a:rPr lang="ro-RO" sz="2800" i="1" u="sng">
                <a:latin typeface="Times New Roman"/>
              </a:rPr>
              <a:t>verbe de acțiune</a:t>
            </a:r>
            <a:r>
              <a:rPr lang="ro-RO" sz="2800">
                <a:latin typeface="Times New Roman"/>
              </a:rPr>
              <a:t>;</a:t>
            </a:r>
          </a:p>
          <a:p>
            <a:pPr marL="342900" marR="36191" lvl="0" indent="-342900" algn="just">
              <a:buFont typeface="Times New Roman"/>
              <a:buChar char="-"/>
            </a:pPr>
            <a:r>
              <a:rPr lang="ro-RO" sz="2800">
                <a:latin typeface="Times New Roman"/>
              </a:rPr>
              <a:t>fiecare obiectiv va viza o </a:t>
            </a:r>
            <a:r>
              <a:rPr lang="ro-RO" sz="2800" i="1" u="sng">
                <a:latin typeface="Times New Roman"/>
              </a:rPr>
              <a:t>operație singulară</a:t>
            </a:r>
            <a:r>
              <a:rPr lang="ro-RO" sz="2800">
                <a:latin typeface="Times New Roman"/>
              </a:rPr>
              <a:t>.</a:t>
            </a:r>
          </a:p>
          <a:p>
            <a:pPr lvl="0"/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/>
          </p:cNvSpPr>
          <p:nvPr>
            <p:ph idx="1"/>
          </p:nvPr>
        </p:nvSpPr>
        <p:spPr>
          <a:xfrm>
            <a:off x="457200" y="692694"/>
            <a:ext cx="8229600" cy="5450528"/>
          </a:xfrm>
        </p:spPr>
        <p:txBody>
          <a:bodyPr/>
          <a:lstStyle/>
          <a:p>
            <a:pPr marL="228600" marR="36191" lvl="0"/>
            <a:r>
              <a:rPr lang="ro-RO" sz="2800" b="1">
                <a:latin typeface="Times New Roman"/>
              </a:rPr>
              <a:t>Model de operaționalizare a obiectivelor (Mager):</a:t>
            </a:r>
          </a:p>
          <a:p>
            <a:pPr marL="228600" marR="36191" lvl="0"/>
            <a:endParaRPr lang="ro-RO" sz="2800">
              <a:latin typeface="Times New Roman"/>
            </a:endParaRPr>
          </a:p>
          <a:p>
            <a:pPr marL="109728" lvl="0" indent="0">
              <a:buNone/>
            </a:pPr>
            <a:r>
              <a:rPr lang="ro-RO" sz="2800">
                <a:latin typeface="Times New Roman"/>
              </a:rPr>
              <a:t>1. cum se prezintă în mod concret </a:t>
            </a:r>
            <a:r>
              <a:rPr lang="ro-RO" sz="2800" b="1">
                <a:latin typeface="Times New Roman"/>
              </a:rPr>
              <a:t>comportamentul</a:t>
            </a:r>
            <a:r>
              <a:rPr lang="ro-RO" sz="2800">
                <a:latin typeface="Times New Roman"/>
              </a:rPr>
              <a:t> pe care trebuie să-l realizeze elevul: printr-un </a:t>
            </a:r>
            <a:r>
              <a:rPr lang="ro-RO" sz="2800" i="1">
                <a:latin typeface="Times New Roman"/>
              </a:rPr>
              <a:t>verb de acțiune</a:t>
            </a:r>
            <a:r>
              <a:rPr lang="ro-RO" sz="2800">
                <a:latin typeface="Times New Roman"/>
              </a:rPr>
              <a:t>, formulat la </a:t>
            </a:r>
            <a:r>
              <a:rPr lang="ro-RO" sz="2800" i="1">
                <a:latin typeface="Times New Roman"/>
              </a:rPr>
              <a:t>modul conjunctiv;</a:t>
            </a:r>
          </a:p>
          <a:p>
            <a:pPr marL="624078" lvl="0" indent="-514350">
              <a:buAutoNum type="arabicPeriod"/>
            </a:pPr>
            <a:endParaRPr lang="ro-RO" sz="2800" i="1">
              <a:latin typeface="Times New Roman"/>
            </a:endParaRPr>
          </a:p>
          <a:p>
            <a:pPr marL="109728" lvl="0" indent="0">
              <a:buNone/>
            </a:pPr>
            <a:r>
              <a:rPr lang="ro-RO" sz="2800" i="1">
                <a:latin typeface="Times New Roman"/>
              </a:rPr>
              <a:t>2. </a:t>
            </a:r>
            <a:r>
              <a:rPr lang="ro-RO" sz="2800" b="1">
                <a:latin typeface="Times New Roman"/>
              </a:rPr>
              <a:t>condițiile (materiale și psihologice)</a:t>
            </a:r>
            <a:r>
              <a:rPr lang="ro-RO" sz="2800">
                <a:latin typeface="Times New Roman"/>
              </a:rPr>
              <a:t> în care va avea loc comportamentul preconizat; </a:t>
            </a:r>
          </a:p>
          <a:p>
            <a:pPr marL="109728" lvl="0" indent="0">
              <a:buNone/>
            </a:pPr>
            <a:endParaRPr lang="ro-RO" sz="2800">
              <a:latin typeface="Times New Roman"/>
            </a:endParaRPr>
          </a:p>
          <a:p>
            <a:pPr marL="109728" lvl="0" indent="0">
              <a:buNone/>
            </a:pPr>
            <a:r>
              <a:rPr lang="ro-RO" sz="2800">
                <a:latin typeface="Times New Roman"/>
              </a:rPr>
              <a:t>3. </a:t>
            </a:r>
            <a:r>
              <a:rPr lang="ro-RO" sz="2800" b="1">
                <a:latin typeface="Times New Roman"/>
              </a:rPr>
              <a:t>performanța acceptabilă (cantitativă și calitativă) </a:t>
            </a:r>
            <a:r>
              <a:rPr lang="ro-RO" sz="2800">
                <a:latin typeface="Times New Roman"/>
              </a:rPr>
              <a:t>ce reprezintă nivelul la care trebuie realizat acel comportament.</a:t>
            </a:r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/>
          </p:cNvSpPr>
          <p:nvPr>
            <p:ph idx="1"/>
          </p:nvPr>
        </p:nvSpPr>
        <p:spPr>
          <a:xfrm>
            <a:off x="457200" y="836712"/>
            <a:ext cx="8229600" cy="5170575"/>
          </a:xfrm>
        </p:spPr>
        <p:txBody>
          <a:bodyPr/>
          <a:lstStyle/>
          <a:p>
            <a:pPr marR="36191" lvl="0" indent="228600" algn="just">
              <a:lnSpc>
                <a:spcPct val="150000"/>
              </a:lnSpc>
            </a:pPr>
            <a:endParaRPr lang="ro-RO" sz="2800">
              <a:latin typeface="Times New Roman"/>
            </a:endParaRPr>
          </a:p>
          <a:p>
            <a:pPr marR="36191" lvl="0" indent="228600" algn="just">
              <a:lnSpc>
                <a:spcPct val="150000"/>
              </a:lnSpc>
            </a:pPr>
            <a:r>
              <a:rPr lang="ro-RO" sz="2800">
                <a:latin typeface="Times New Roman"/>
              </a:rPr>
              <a:t> </a:t>
            </a:r>
            <a:r>
              <a:rPr lang="ro-RO" sz="3200" b="1">
                <a:latin typeface="Times New Roman"/>
              </a:rPr>
              <a:t>Limite</a:t>
            </a:r>
            <a:r>
              <a:rPr lang="ro-RO" sz="3200">
                <a:latin typeface="Times New Roman"/>
              </a:rPr>
              <a:t> în operaționalizarea obiectivelor: </a:t>
            </a:r>
          </a:p>
          <a:p>
            <a:pPr marR="36191" lvl="0" indent="0" algn="just">
              <a:lnSpc>
                <a:spcPct val="150000"/>
              </a:lnSpc>
              <a:buNone/>
            </a:pPr>
            <a:r>
              <a:rPr lang="ro-RO" sz="3200" b="1">
                <a:latin typeface="Times New Roman"/>
              </a:rPr>
              <a:t>1. </a:t>
            </a:r>
            <a:r>
              <a:rPr lang="ro-RO" sz="2800" b="1">
                <a:latin typeface="Times New Roman"/>
              </a:rPr>
              <a:t>factorul temporal</a:t>
            </a:r>
            <a:r>
              <a:rPr lang="ro-RO" sz="2800">
                <a:latin typeface="Times New Roman"/>
              </a:rPr>
              <a:t>;</a:t>
            </a:r>
          </a:p>
          <a:p>
            <a:pPr marR="36191" lvl="0" indent="0" algn="just">
              <a:lnSpc>
                <a:spcPct val="150000"/>
              </a:lnSpc>
              <a:buNone/>
            </a:pPr>
            <a:r>
              <a:rPr lang="ro-RO" sz="2800" b="1">
                <a:latin typeface="Times New Roman"/>
              </a:rPr>
              <a:t>2. comportamentele afective;</a:t>
            </a:r>
          </a:p>
          <a:p>
            <a:pPr marR="36191" lvl="0" indent="0" algn="just">
              <a:lnSpc>
                <a:spcPct val="150000"/>
              </a:lnSpc>
              <a:buNone/>
            </a:pPr>
            <a:r>
              <a:rPr lang="ro-RO" sz="2800" b="1">
                <a:latin typeface="Times New Roman"/>
              </a:rPr>
              <a:t>3. creativitatea</a:t>
            </a:r>
            <a:r>
              <a:rPr lang="ro-RO" sz="2800">
                <a:latin typeface="Times New Roman"/>
              </a:rPr>
              <a:t>.</a:t>
            </a:r>
            <a:endParaRPr lang="ro-RO" sz="2800"/>
          </a:p>
          <a:p>
            <a:pPr marR="36191" lvl="0" indent="0" algn="just">
              <a:lnSpc>
                <a:spcPct val="150000"/>
              </a:lnSpc>
              <a:buNone/>
            </a:pPr>
            <a:endParaRPr lang="ro-RO" sz="2800" b="1">
              <a:latin typeface="Times New Roman"/>
            </a:endParaRPr>
          </a:p>
          <a:p>
            <a:pPr marR="36191" lvl="0" indent="0" algn="just">
              <a:lnSpc>
                <a:spcPct val="150000"/>
              </a:lnSpc>
              <a:buNone/>
            </a:pPr>
            <a:r>
              <a:rPr lang="ro-RO" sz="2800">
                <a:latin typeface="Times New Roman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265</TotalTime>
  <Words>143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   Operaționalizarea obiectivelor pedagogice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Introducere în pedagogie și teoria curriculum-ului</dc:title>
  <dc:creator>EXPERT_20</dc:creator>
  <cp:lastModifiedBy>EXPERT_20</cp:lastModifiedBy>
  <cp:revision>7</cp:revision>
  <dcterms:created xsi:type="dcterms:W3CDTF">2018-12-04T09:17:44Z</dcterms:created>
  <dcterms:modified xsi:type="dcterms:W3CDTF">2021-05-10T09:31:50Z</dcterms:modified>
</cp:coreProperties>
</file>